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cfed5bba8_5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cfed5bba8_5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cfed5bba8_5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5cfed5bba8_5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cfed5bba8_6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cfed5bba8_6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cfed5bba8_6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cfed5bba8_6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cfed5bba8_6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5cfed5bba8_6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cfed5bba8_6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cfed5bba8_6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cfed5bba8_6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5cfed5bba8_6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cfed5bba8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cfed5bba8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cfed5bba8_6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cfed5bba8_6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cfed5bba8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cfed5bba8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5cfed5bba8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5cfed5bba8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cfed5bba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cfed5bba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5cfed5bba8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5cfed5bba8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cfed5bba8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cfed5bba8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cfed5bba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cfed5bba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cfed5bba8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cfed5bba8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cfed5bba8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cfed5bba8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cfed5bba8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cfed5bba8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cfed5bba8_5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cfed5bba8_5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cfed5bba8_5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cfed5bba8_5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11700" y="1104175"/>
            <a:ext cx="8520600" cy="25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000" dirty="0"/>
              <a:t>Expert Banking System for Fraud Detection and Loan</a:t>
            </a:r>
            <a:endParaRPr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/>
              <a:t>Approval Analysis</a:t>
            </a:r>
            <a:endParaRPr sz="4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rgbClr val="000000"/>
              </a:solidFill>
            </a:endParaRPr>
          </a:p>
        </p:txBody>
      </p:sp>
      <p:pic>
        <p:nvPicPr>
          <p:cNvPr id="55" name="Google Shape;55;p13" title="153961143303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500" y="213700"/>
            <a:ext cx="804925" cy="80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 title="Cairo_University_Cres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69425" y="213700"/>
            <a:ext cx="687075" cy="89047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187500" y="3543625"/>
            <a:ext cx="4980600" cy="1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1800" dirty="0"/>
              <a:t>Presented by:</a:t>
            </a:r>
            <a:endParaRPr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1800" dirty="0">
                <a:solidFill>
                  <a:srgbClr val="000000"/>
                </a:solidFill>
              </a:rPr>
              <a:t>Ali Mohamed Ali Hashish</a:t>
            </a:r>
            <a:endParaRPr sz="18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1800" dirty="0">
                <a:solidFill>
                  <a:srgbClr val="000000"/>
                </a:solidFill>
              </a:rPr>
              <a:t>Mostafa Ossama </a:t>
            </a:r>
            <a:r>
              <a:rPr lang="en-GB" sz="1800" dirty="0" err="1">
                <a:solidFill>
                  <a:srgbClr val="000000"/>
                </a:solidFill>
              </a:rPr>
              <a:t>Abdelzaher</a:t>
            </a:r>
            <a:r>
              <a:rPr lang="en-GB" sz="1800" dirty="0">
                <a:solidFill>
                  <a:srgbClr val="000000"/>
                </a:solidFill>
              </a:rPr>
              <a:t>		</a:t>
            </a:r>
            <a:endParaRPr sz="18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1800" dirty="0">
                <a:solidFill>
                  <a:srgbClr val="000000"/>
                </a:solidFill>
              </a:rPr>
              <a:t>Omar Mohamed Ahmed Amin</a:t>
            </a:r>
            <a:endParaRPr sz="1800" dirty="0">
              <a:solidFill>
                <a:srgbClr val="000000"/>
              </a:solidFill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5902800" y="3578125"/>
            <a:ext cx="3241200" cy="14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Presented to: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Dr. Lydia Wahid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59" name="Google Shape;59;p13" title="pngwing.co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13525" y="1966274"/>
            <a:ext cx="1330475" cy="16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Proposed Approach - Rules - Fraud</a:t>
            </a:r>
            <a:endParaRPr/>
          </a:p>
        </p:txBody>
      </p:sp>
      <p:pic>
        <p:nvPicPr>
          <p:cNvPr id="120" name="Google Shape;120;p22" title="decision_tree_rule_frau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025" y="1116550"/>
            <a:ext cx="7641953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Proposed Approach - Overall Pipeline</a:t>
            </a:r>
            <a:endParaRPr/>
          </a:p>
        </p:txBody>
      </p:sp>
      <p:pic>
        <p:nvPicPr>
          <p:cNvPr id="126" name="Google Shape;126;p23" title="Pipelin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638" y="1062950"/>
            <a:ext cx="698871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Evaluation Metrics </a:t>
            </a:r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b="1">
                <a:solidFill>
                  <a:schemeClr val="dk1"/>
                </a:solidFill>
              </a:rPr>
              <a:t>Accuracy:</a:t>
            </a:r>
            <a:r>
              <a:rPr lang="en-GB">
                <a:solidFill>
                  <a:schemeClr val="dk1"/>
                </a:solidFill>
              </a:rPr>
              <a:t> Overall correctness of the model.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b="1">
                <a:solidFill>
                  <a:schemeClr val="dk1"/>
                </a:solidFill>
              </a:rPr>
              <a:t>Precision:</a:t>
            </a:r>
            <a:r>
              <a:rPr lang="en-GB">
                <a:solidFill>
                  <a:schemeClr val="dk1"/>
                </a:solidFill>
              </a:rPr>
              <a:t> Correct positive predictions / total positive predictions.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b="1">
                <a:solidFill>
                  <a:schemeClr val="dk1"/>
                </a:solidFill>
              </a:rPr>
              <a:t>Recall:</a:t>
            </a:r>
            <a:r>
              <a:rPr lang="en-GB">
                <a:solidFill>
                  <a:schemeClr val="dk1"/>
                </a:solidFill>
              </a:rPr>
              <a:t> Correct positive predictions / total actual positives.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GB" b="1">
                <a:solidFill>
                  <a:schemeClr val="dk1"/>
                </a:solidFill>
              </a:rPr>
              <a:t>F1-score:</a:t>
            </a:r>
            <a:r>
              <a:rPr lang="en-GB">
                <a:solidFill>
                  <a:schemeClr val="dk1"/>
                </a:solidFill>
              </a:rPr>
              <a:t> Harmonic mean of precision and recall.</a:t>
            </a:r>
            <a:endParaRPr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dk1"/>
                </a:solidFill>
              </a:rPr>
              <a:t>Metrics chosen for balanced evaluation of performance.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Results - Loan Analysis Rules</a:t>
            </a:r>
            <a:endParaRPr/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425" y="1105975"/>
            <a:ext cx="7141142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Results - Loan Analysis Results</a:t>
            </a:r>
            <a:endParaRPr/>
          </a:p>
        </p:txBody>
      </p:sp>
      <p:pic>
        <p:nvPicPr>
          <p:cNvPr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1551050"/>
            <a:ext cx="7315200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Results - Fraud Analysis Rules</a:t>
            </a:r>
            <a:endParaRPr/>
          </a:p>
        </p:txBody>
      </p:sp>
      <p:pic>
        <p:nvPicPr>
          <p:cNvPr id="150" name="Google Shape;15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7825" y="1681163"/>
            <a:ext cx="5848350" cy="178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Results - Fraud Analysis Results</a:t>
            </a:r>
            <a:endParaRPr/>
          </a:p>
        </p:txBody>
      </p:sp>
      <p:pic>
        <p:nvPicPr>
          <p:cNvPr id="156" name="Google Shape;1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713" y="1657350"/>
            <a:ext cx="6124575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 - Discussion</a:t>
            </a:r>
            <a:endParaRPr/>
          </a:p>
        </p:txBody>
      </p:sp>
      <p:sp>
        <p:nvSpPr>
          <p:cNvPr id="162" name="Google Shape;162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Loan Analysis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>
                <a:solidFill>
                  <a:srgbClr val="000000"/>
                </a:solidFill>
              </a:rPr>
              <a:t>Expert System: 96.83% accuracy, 99.3% precision.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>
                <a:solidFill>
                  <a:srgbClr val="000000"/>
                </a:solidFill>
              </a:rPr>
              <a:t>Slightly outperformed by XGBoost, but ahead of SVM and LR.</a:t>
            </a:r>
            <a:endParaRPr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Fraud Detection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>
                <a:solidFill>
                  <a:srgbClr val="000000"/>
                </a:solidFill>
              </a:rPr>
              <a:t>Expert System achieved a perfect score.</a:t>
            </a:r>
            <a:endParaRPr>
              <a:solidFill>
                <a:srgbClr val="000000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-GB">
                <a:solidFill>
                  <a:srgbClr val="000000"/>
                </a:solidFill>
              </a:rPr>
              <a:t>Outperformed all ML models tested.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Expert systems demonstrate competitive or superior performance.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 &amp; Key Findings</a:t>
            </a:r>
            <a:endParaRPr/>
          </a:p>
        </p:txBody>
      </p:sp>
      <p:sp>
        <p:nvSpPr>
          <p:cNvPr id="168" name="Google Shape;168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Expert systems remain relevant and effective.</a:t>
            </a:r>
            <a:endParaRPr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Provide interpretable and efficient decision rules.</a:t>
            </a:r>
            <a:endParaRPr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Outperform traditional ML in fraud detection, yet there is the risk of overfitting.</a:t>
            </a:r>
            <a:endParaRPr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Comparable results in loan approval analysis.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74" name="Google Shape;174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Expert systems can complement or even replace ML in certain banking applications.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Expert systems can be valuable when computational cost or interpretability is a concern.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Introduction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Motivation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Proposed Approach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Evaluation Metrics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Results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Summary &amp; Key Findings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Conclusion &amp; Future Work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Demonstrate that expert systems can effectively address diverse and evolving needs in the banking and financial sector, other than </a:t>
            </a:r>
            <a:r>
              <a:rPr lang="en-GB" sz="1600" b="1">
                <a:solidFill>
                  <a:schemeClr val="dk1"/>
                </a:solidFill>
              </a:rPr>
              <a:t>Fraud Detection</a:t>
            </a:r>
            <a:r>
              <a:rPr lang="en-GB" sz="1600">
                <a:solidFill>
                  <a:schemeClr val="dk1"/>
                </a:solidFill>
              </a:rPr>
              <a:t> and </a:t>
            </a:r>
            <a:r>
              <a:rPr lang="en-GB" sz="1600" b="1">
                <a:solidFill>
                  <a:schemeClr val="dk1"/>
                </a:solidFill>
              </a:rPr>
              <a:t>Loan Approval.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Extend the system to support a broader range of decision-making tasks in banking and financial sector.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Develop rule-based models to predict customer actions, such as likelihood to respond to marketing campaigns.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Identify customers more likely to purchase or subscribe to financial services.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000000"/>
                </a:solidFill>
              </a:rPr>
              <a:t>Future work</a:t>
            </a:r>
            <a:endParaRPr sz="2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/>
        </p:nvSpPr>
        <p:spPr>
          <a:xfrm>
            <a:off x="311700" y="30300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620">
                <a:solidFill>
                  <a:srgbClr val="000000"/>
                </a:solidFill>
              </a:rPr>
              <a:t>Thank You</a:t>
            </a:r>
            <a:endParaRPr sz="4620">
              <a:solidFill>
                <a:srgbClr val="000000"/>
              </a:solidFill>
            </a:endParaRPr>
          </a:p>
        </p:txBody>
      </p:sp>
      <p:pic>
        <p:nvPicPr>
          <p:cNvPr id="186" name="Google Shape;18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4900" y="488025"/>
            <a:ext cx="3814175" cy="228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5552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 b="1">
                <a:solidFill>
                  <a:schemeClr val="dk1"/>
                </a:solidFill>
              </a:rPr>
              <a:t>Fraud Detection</a:t>
            </a:r>
            <a:r>
              <a:rPr lang="en-GB" sz="1600">
                <a:solidFill>
                  <a:schemeClr val="dk1"/>
                </a:solidFill>
              </a:rPr>
              <a:t> and </a:t>
            </a:r>
            <a:r>
              <a:rPr lang="en-GB" sz="1600" b="1">
                <a:solidFill>
                  <a:schemeClr val="dk1"/>
                </a:solidFill>
              </a:rPr>
              <a:t>Loan Approval</a:t>
            </a:r>
            <a:r>
              <a:rPr lang="en-GB" sz="1600">
                <a:solidFill>
                  <a:schemeClr val="dk1"/>
                </a:solidFill>
              </a:rPr>
              <a:t> are two major problems in the financial sector.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Fraud detection involves recognizing unusual or suspicious behavior that may suggest an ongoing attempt to steal money, data, or other valuable resources.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Loan approval systems are digital tools, either </a:t>
            </a:r>
            <a:r>
              <a:rPr lang="en-GB" sz="1600" b="1">
                <a:solidFill>
                  <a:schemeClr val="dk1"/>
                </a:solidFill>
              </a:rPr>
              <a:t>fully </a:t>
            </a:r>
            <a:r>
              <a:rPr lang="en-GB" sz="1600">
                <a:solidFill>
                  <a:schemeClr val="dk1"/>
                </a:solidFill>
              </a:rPr>
              <a:t>or </a:t>
            </a:r>
            <a:r>
              <a:rPr lang="en-GB" sz="1600" b="1">
                <a:solidFill>
                  <a:schemeClr val="dk1"/>
                </a:solidFill>
              </a:rPr>
              <a:t>partially </a:t>
            </a:r>
            <a:r>
              <a:rPr lang="en-GB" sz="1600">
                <a:solidFill>
                  <a:schemeClr val="dk1"/>
                </a:solidFill>
              </a:rPr>
              <a:t>automated, that help financial institutions assess applicants and determine if they qualify for a loan.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000000"/>
                </a:solidFill>
              </a:rPr>
              <a:t>Introduction</a:t>
            </a:r>
            <a:endParaRPr sz="2800">
              <a:solidFill>
                <a:srgbClr val="000000"/>
              </a:solidFill>
            </a:endParaRPr>
          </a:p>
        </p:txBody>
      </p:sp>
      <p:pic>
        <p:nvPicPr>
          <p:cNvPr id="72" name="Google Shape;72;p15" title="xrd-exrd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9875" y="1457688"/>
            <a:ext cx="2974801" cy="2228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Motivation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600"/>
              <a:buChar char="●"/>
            </a:pPr>
            <a:r>
              <a:rPr lang="en-GB" sz="1600">
                <a:solidFill>
                  <a:srgbClr val="1F1F1F"/>
                </a:solidFill>
              </a:rPr>
              <a:t>Need for efficient and accurate banking services calls for intelligent systems to automate critical operations like </a:t>
            </a:r>
            <a:r>
              <a:rPr lang="en-GB" sz="1600" b="1">
                <a:solidFill>
                  <a:srgbClr val="1F1F1F"/>
                </a:solidFill>
              </a:rPr>
              <a:t>Fraud Detection</a:t>
            </a:r>
            <a:r>
              <a:rPr lang="en-GB" sz="1600">
                <a:solidFill>
                  <a:srgbClr val="1F1F1F"/>
                </a:solidFill>
              </a:rPr>
              <a:t> and </a:t>
            </a:r>
            <a:r>
              <a:rPr lang="en-GB" sz="1600" b="1">
                <a:solidFill>
                  <a:srgbClr val="1F1F1F"/>
                </a:solidFill>
              </a:rPr>
              <a:t>Loan Approvals.</a:t>
            </a:r>
            <a:endParaRPr sz="1600" b="1">
              <a:solidFill>
                <a:srgbClr val="1F1F1F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600"/>
              <a:buChar char="●"/>
            </a:pPr>
            <a:r>
              <a:rPr lang="en-GB" sz="1600">
                <a:solidFill>
                  <a:srgbClr val="1F1F1F"/>
                </a:solidFill>
              </a:rPr>
              <a:t>Machine Learning models use significant computational power and environmental cost (e.g., GPU/cloud usage), expert systems are lightweight and more sustainable.</a:t>
            </a:r>
            <a:endParaRPr sz="1600">
              <a:solidFill>
                <a:srgbClr val="1F1F1F"/>
              </a:solidFill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600"/>
              <a:buChar char="●"/>
            </a:pPr>
            <a:r>
              <a:rPr lang="en-GB" sz="1600">
                <a:solidFill>
                  <a:srgbClr val="1F1F1F"/>
                </a:solidFill>
              </a:rPr>
              <a:t>Traditional rule-based expert systems are undervalued nowadays where everyone is trying to integrate more complicated Machine Learning models.</a:t>
            </a:r>
            <a:endParaRPr sz="1600">
              <a:solidFill>
                <a:srgbClr val="1F1F1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311700" y="3227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20">
                <a:solidFill>
                  <a:srgbClr val="000000"/>
                </a:solidFill>
              </a:rPr>
              <a:t>Our Research</a:t>
            </a:r>
            <a:endParaRPr sz="4220">
              <a:solidFill>
                <a:srgbClr val="000000"/>
              </a:solidFill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3168" y="336375"/>
            <a:ext cx="4237674" cy="282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Proposed Approach</a:t>
            </a: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9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480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30"/>
              <a:buChar char="●"/>
            </a:pPr>
            <a:r>
              <a:rPr lang="en-GB" sz="1829">
                <a:solidFill>
                  <a:schemeClr val="dk1"/>
                </a:solidFill>
              </a:rPr>
              <a:t>Acquiring and preprocessing both the loan approval analysis and fraud detection datasets.</a:t>
            </a:r>
            <a:endParaRPr sz="1829">
              <a:solidFill>
                <a:schemeClr val="dk1"/>
              </a:solidFill>
            </a:endParaRPr>
          </a:p>
          <a:p>
            <a:pPr marL="457200" lvl="0" indent="-34480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30"/>
              <a:buChar char="●"/>
            </a:pPr>
            <a:r>
              <a:rPr lang="en-GB" sz="1829">
                <a:solidFill>
                  <a:schemeClr val="dk1"/>
                </a:solidFill>
              </a:rPr>
              <a:t>Building a rule based expert system using ID3 algorithm to generate the rules.</a:t>
            </a:r>
            <a:endParaRPr sz="1829">
              <a:solidFill>
                <a:schemeClr val="dk1"/>
              </a:solidFill>
            </a:endParaRPr>
          </a:p>
          <a:p>
            <a:pPr marL="457200" lvl="0" indent="-34480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30"/>
              <a:buChar char="●"/>
            </a:pPr>
            <a:r>
              <a:rPr lang="en-GB" sz="1829">
                <a:solidFill>
                  <a:schemeClr val="dk1"/>
                </a:solidFill>
              </a:rPr>
              <a:t>Comparing the results with other machine learning approaches such as SVM and logistic regression.</a:t>
            </a:r>
            <a:endParaRPr sz="1829">
              <a:solidFill>
                <a:schemeClr val="dk1"/>
              </a:solidFill>
            </a:endParaRPr>
          </a:p>
          <a:p>
            <a:pPr marL="457200" lvl="0" indent="-34480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30"/>
              <a:buChar char="●"/>
            </a:pPr>
            <a:r>
              <a:rPr lang="en-GB" sz="1829">
                <a:solidFill>
                  <a:schemeClr val="dk1"/>
                </a:solidFill>
              </a:rPr>
              <a:t>Inference using Experta, a Python expert system library.</a:t>
            </a:r>
            <a:endParaRPr sz="1829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Proposed Approach - Dataset - Target Class Distribution</a:t>
            </a:r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Loan Approval (4,269 records)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4832700" y="1152475"/>
            <a:ext cx="4159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Fraud Detection (50,000 records)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 rotWithShape="1">
          <a:blip r:embed="rId3">
            <a:alphaModFix/>
          </a:blip>
          <a:srcRect l="6961" r="10754"/>
          <a:stretch/>
        </p:blipFill>
        <p:spPr>
          <a:xfrm>
            <a:off x="660800" y="1809775"/>
            <a:ext cx="3911199" cy="24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5675" y="1847875"/>
            <a:ext cx="4133850" cy="2400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0" name="Google Shape;100;p19"/>
          <p:cNvCxnSpPr/>
          <p:nvPr/>
        </p:nvCxnSpPr>
        <p:spPr>
          <a:xfrm>
            <a:off x="4696950" y="1339075"/>
            <a:ext cx="10800" cy="304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Proposed Approach - Dataset - Important Features</a:t>
            </a:r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Loan Approval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Annual income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Education level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Employment status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Loan amount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Loan term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Credit score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>
                <a:solidFill>
                  <a:schemeClr val="dk1"/>
                </a:solidFill>
              </a:rPr>
              <a:t>Asset values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1"/>
          </p:nvPr>
        </p:nvSpPr>
        <p:spPr>
          <a:xfrm>
            <a:off x="4832700" y="1152475"/>
            <a:ext cx="4159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dk1"/>
                </a:solidFill>
              </a:rPr>
              <a:t>Fraud Detection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dirty="0">
                <a:solidFill>
                  <a:schemeClr val="dk1"/>
                </a:solidFill>
              </a:rPr>
              <a:t>Transaction amount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dirty="0">
                <a:solidFill>
                  <a:schemeClr val="dk1"/>
                </a:solidFill>
              </a:rPr>
              <a:t>Transaction type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dirty="0">
                <a:solidFill>
                  <a:schemeClr val="dk1"/>
                </a:solidFill>
              </a:rPr>
              <a:t>Account balance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dirty="0">
                <a:solidFill>
                  <a:schemeClr val="dk1"/>
                </a:solidFill>
              </a:rPr>
              <a:t>Statistics for card usage frequency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dirty="0">
                <a:solidFill>
                  <a:schemeClr val="dk1"/>
                </a:solidFill>
              </a:rPr>
              <a:t>Risk score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dirty="0">
                <a:solidFill>
                  <a:schemeClr val="dk1"/>
                </a:solidFill>
              </a:rPr>
              <a:t>Transaction timestamp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dirty="0">
                <a:solidFill>
                  <a:schemeClr val="dk1"/>
                </a:solidFill>
              </a:rPr>
              <a:t>Card type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108" name="Google Shape;108;p20"/>
          <p:cNvCxnSpPr/>
          <p:nvPr/>
        </p:nvCxnSpPr>
        <p:spPr>
          <a:xfrm>
            <a:off x="4696950" y="1339075"/>
            <a:ext cx="10800" cy="30432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Proposed Approach - Rules - Loan Approval</a:t>
            </a:r>
            <a:endParaRPr/>
          </a:p>
        </p:txBody>
      </p:sp>
      <p:pic>
        <p:nvPicPr>
          <p:cNvPr id="114" name="Google Shape;114;p21" title="decision_tree_rule_loa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025" y="1017725"/>
            <a:ext cx="7641953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588</Words>
  <Application>Microsoft Office PowerPoint</Application>
  <PresentationFormat>On-screen Show (16:9)</PresentationFormat>
  <Paragraphs>91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Arial</vt:lpstr>
      <vt:lpstr>Simple Light</vt:lpstr>
      <vt:lpstr>PowerPoint Presentation</vt:lpstr>
      <vt:lpstr>Agenda</vt:lpstr>
      <vt:lpstr>PowerPoint Presentation</vt:lpstr>
      <vt:lpstr>Motivation</vt:lpstr>
      <vt:lpstr>PowerPoint Presentation</vt:lpstr>
      <vt:lpstr>Proposed Approach</vt:lpstr>
      <vt:lpstr>Proposed Approach - Dataset - Target Class Distribution</vt:lpstr>
      <vt:lpstr>Proposed Approach - Dataset - Important Features</vt:lpstr>
      <vt:lpstr>Proposed Approach - Rules - Loan Approval</vt:lpstr>
      <vt:lpstr>Proposed Approach - Rules - Fraud</vt:lpstr>
      <vt:lpstr>Proposed Approach - Overall Pipeline</vt:lpstr>
      <vt:lpstr>Evaluation Metrics </vt:lpstr>
      <vt:lpstr>Results - Loan Analysis Rules</vt:lpstr>
      <vt:lpstr>Results - Loan Analysis Results</vt:lpstr>
      <vt:lpstr>Results - Fraud Analysis Rules</vt:lpstr>
      <vt:lpstr>Results - Fraud Analysis Results</vt:lpstr>
      <vt:lpstr>Results - Discussion</vt:lpstr>
      <vt:lpstr>Summary &amp; Key Findings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Ali Hashish</cp:lastModifiedBy>
  <cp:revision>1</cp:revision>
  <dcterms:modified xsi:type="dcterms:W3CDTF">2025-05-25T20:26:32Z</dcterms:modified>
</cp:coreProperties>
</file>